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notesSlides/notesSlide5.xml" ContentType="application/vnd.openxmlformats-officedocument.presentationml.notesSlide+xml"/>
  <Override PartName="/ppt/charts/chart3.xml" ContentType="application/vnd.openxmlformats-officedocument.drawingml.chart+xml"/>
  <Override PartName="/ppt/notesSlides/notesSlide6.xml" ContentType="application/vnd.openxmlformats-officedocument.presentationml.notesSlide+xml"/>
  <Override PartName="/ppt/charts/chart4.xml" ContentType="application/vnd.openxmlformats-officedocument.drawingml.chart+xml"/>
  <Override PartName="/ppt/notesSlides/notesSlide7.xml" ContentType="application/vnd.openxmlformats-officedocument.presentationml.notesSlide+xml"/>
  <Override PartName="/ppt/charts/chart5.xml" ContentType="application/vnd.openxmlformats-officedocument.drawingml.chart+xml"/>
  <Override PartName="/ppt/notesSlides/notesSlide8.xml" ContentType="application/vnd.openxmlformats-officedocument.presentationml.notesSlide+xml"/>
  <Override PartName="/ppt/charts/chart6.xml" ContentType="application/vnd.openxmlformats-officedocument.drawingml.chart+xml"/>
  <Override PartName="/ppt/notesSlides/notesSlide9.xml" ContentType="application/vnd.openxmlformats-officedocument.presentationml.notesSlide+xml"/>
  <Override PartName="/ppt/charts/chart7.xml" ContentType="application/vnd.openxmlformats-officedocument.drawingml.chart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74F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37"/>
  </p:normalViewPr>
  <p:slideViewPr>
    <p:cSldViewPr snapToGrid="0">
      <p:cViewPr varScale="1">
        <p:scale>
          <a:sx n="138" d="100"/>
          <a:sy n="138" d="100"/>
        </p:scale>
        <p:origin x="8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7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Sheet1!$A$2:$A$5</c:f>
              <c:strCache>
                <c:ptCount val="4"/>
                <c:pt idx="0">
                  <c:v>Entusiasta</c:v>
                </c:pt>
                <c:pt idx="1">
                  <c:v>Maneja conflictos</c:v>
                </c:pt>
                <c:pt idx="2">
                  <c:v>Optimista</c:v>
                </c:pt>
                <c:pt idx="3">
                  <c:v>Persistente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8.3000000000000007</c:v>
                </c:pt>
                <c:pt idx="1">
                  <c:v>3.7</c:v>
                </c:pt>
                <c:pt idx="2">
                  <c:v>8.9</c:v>
                </c:pt>
                <c:pt idx="3">
                  <c:v>3.7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DC2F-4640-B76A-C19660150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Sheet1!$A$2:$A$5</c:f>
              <c:strCache>
                <c:ptCount val="4"/>
                <c:pt idx="0">
                  <c:v>Colaborador/a</c:v>
                </c:pt>
                <c:pt idx="1">
                  <c:v>Cooperativo/a</c:v>
                </c:pt>
                <c:pt idx="2">
                  <c:v>Servicial</c:v>
                </c:pt>
                <c:pt idx="3">
                  <c:v>Compatibilidad organizativa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9.4</c:v>
                </c:pt>
                <c:pt idx="1">
                  <c:v>4.2</c:v>
                </c:pt>
                <c:pt idx="2">
                  <c:v>8.3000000000000007</c:v>
                </c:pt>
                <c:pt idx="3">
                  <c:v>10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DA5F-084C-B46A-A9A39C2B7F2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Sheet1!$A$2:$A$6</c:f>
              <c:strCache>
                <c:ptCount val="5"/>
                <c:pt idx="0">
                  <c:v>Asertivo/a</c:v>
                </c:pt>
                <c:pt idx="1">
                  <c:v>Cálido/a / Empático/a</c:v>
                </c:pt>
                <c:pt idx="2">
                  <c:v>Diplomático/a</c:v>
                </c:pt>
                <c:pt idx="3">
                  <c:v>Extravertido/a</c:v>
                </c:pt>
                <c:pt idx="4">
                  <c:v>Franco/a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3.7</c:v>
                </c:pt>
                <c:pt idx="1">
                  <c:v>9.4</c:v>
                </c:pt>
                <c:pt idx="2">
                  <c:v>7.1</c:v>
                </c:pt>
                <c:pt idx="3">
                  <c:v>7.1</c:v>
                </c:pt>
                <c:pt idx="4">
                  <c:v>7.1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1D44-E240-9590-09B99A4803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Sheet1!$A$2:$A$5</c:f>
              <c:strCache>
                <c:ptCount val="4"/>
                <c:pt idx="0">
                  <c:v>Arriesgador/a</c:v>
                </c:pt>
                <c:pt idx="1">
                  <c:v>Experimentador/a</c:v>
                </c:pt>
                <c:pt idx="2">
                  <c:v>Innovador/a</c:v>
                </c:pt>
                <c:pt idx="3">
                  <c:v>Desea retos o desafíos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6.6</c:v>
                </c:pt>
                <c:pt idx="1">
                  <c:v>7.7</c:v>
                </c:pt>
                <c:pt idx="2">
                  <c:v>7.1</c:v>
                </c:pt>
                <c:pt idx="3">
                  <c:v>8.3000000000000007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10DF-E540-8F9B-FA30B7FD93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Sheet1!$A$2:$A$7</c:f>
              <c:strCache>
                <c:ptCount val="6"/>
                <c:pt idx="0">
                  <c:v>Abierto/a</c:v>
                </c:pt>
                <c:pt idx="1">
                  <c:v>Analiza los fracasos</c:v>
                </c:pt>
                <c:pt idx="2">
                  <c:v>Analítico/a</c:v>
                </c:pt>
                <c:pt idx="3">
                  <c:v>Intuitivo/a</c:v>
                </c:pt>
                <c:pt idx="4">
                  <c:v>Preciso/a</c:v>
                </c:pt>
                <c:pt idx="5">
                  <c:v>Sistemático/a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8.3000000000000007</c:v>
                </c:pt>
                <c:pt idx="1">
                  <c:v>4.2</c:v>
                </c:pt>
                <c:pt idx="2">
                  <c:v>7.7</c:v>
                </c:pt>
                <c:pt idx="3">
                  <c:v>7.1</c:v>
                </c:pt>
                <c:pt idx="4">
                  <c:v>7.7</c:v>
                </c:pt>
                <c:pt idx="5">
                  <c:v>5.4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F5CC-7E44-A1E6-07454E14A9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Sheet1!$A$2:$A$11</c:f>
              <c:strCache>
                <c:ptCount val="10"/>
                <c:pt idx="0">
                  <c:v>Autoritorio/a</c:v>
                </c:pt>
                <c:pt idx="1">
                  <c:v>Certero</c:v>
                </c:pt>
                <c:pt idx="2">
                  <c:v>Coaching</c:v>
                </c:pt>
                <c:pt idx="3">
                  <c:v>Desea liderar</c:v>
                </c:pt>
                <c:pt idx="4">
                  <c:v>Eficaz para hacer cumplir</c:v>
                </c:pt>
                <c:pt idx="5">
                  <c:v>Flexible</c:v>
                </c:pt>
                <c:pt idx="6">
                  <c:v>Influyente</c:v>
                </c:pt>
                <c:pt idx="7">
                  <c:v>Recibe correciones</c:v>
                </c:pt>
                <c:pt idx="8">
                  <c:v>Tolerancia a la presión</c:v>
                </c:pt>
                <c:pt idx="9">
                  <c:v>Motivado por una causa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3.1</c:v>
                </c:pt>
                <c:pt idx="2">
                  <c:v>6</c:v>
                </c:pt>
                <c:pt idx="3">
                  <c:v>5.4</c:v>
                </c:pt>
                <c:pt idx="4">
                  <c:v>6.6</c:v>
                </c:pt>
                <c:pt idx="5">
                  <c:v>3.7</c:v>
                </c:pt>
                <c:pt idx="6">
                  <c:v>6</c:v>
                </c:pt>
                <c:pt idx="7">
                  <c:v>9.4</c:v>
                </c:pt>
                <c:pt idx="8">
                  <c:v>4.8</c:v>
                </c:pt>
                <c:pt idx="9">
                  <c:v>5.4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1D89-6949-A088-67EFBE690D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Sheet1!$A$2:$A$5</c:f>
              <c:strCache>
                <c:ptCount val="4"/>
                <c:pt idx="0">
                  <c:v>No necesita estructura</c:v>
                </c:pt>
                <c:pt idx="1">
                  <c:v>Organizador/a</c:v>
                </c:pt>
                <c:pt idx="2">
                  <c:v>Plaificador/a</c:v>
                </c:pt>
                <c:pt idx="3">
                  <c:v>Tolerancia de estructura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4.8</c:v>
                </c:pt>
                <c:pt idx="1">
                  <c:v>6</c:v>
                </c:pt>
                <c:pt idx="2">
                  <c:v>7.7</c:v>
                </c:pt>
                <c:pt idx="3">
                  <c:v>8.9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1289-2E4E-9244-A9DB1F4ABD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1"/>
  <c:style val="2"/>
  <c:chart>
    <c:autoTitleDeleted val="1"/>
    <c:plotArea>
      <c:layout/>
      <c:barChart>
        <c:barDir val="bar"/>
        <c:grouping val="clustered"/>
        <c:varyColors val="1"/>
        <c:ser>
          <c:idx val="0"/>
          <c:order val="0"/>
          <c:tx>
            <c:strRef>
              <c:f>Sheet1!$B$1</c:f>
              <c:strCache>
                <c:ptCount val="1"/>
              </c:strCache>
            </c:strRef>
          </c:tx>
          <c:spPr>
            <a:solidFill>
              <a:srgbClr val="753EFF"/>
            </a:solidFill>
          </c:spPr>
          <c:invertIfNegative val="1"/>
          <c:cat>
            <c:strRef>
              <c:f>Sheet1!$A$2:$A$10</c:f>
              <c:strCache>
                <c:ptCount val="9"/>
                <c:pt idx="0">
                  <c:v>Autoaceptación</c:v>
                </c:pt>
                <c:pt idx="1">
                  <c:v>Autosuperación</c:v>
                </c:pt>
                <c:pt idx="2">
                  <c:v>Confort con el conflicto</c:v>
                </c:pt>
                <c:pt idx="3">
                  <c:v>Gestiona bien el estrés</c:v>
                </c:pt>
                <c:pt idx="4">
                  <c:v>Relajado/a</c:v>
                </c:pt>
                <c:pt idx="5">
                  <c:v>Automotivado/a</c:v>
                </c:pt>
                <c:pt idx="6">
                  <c:v>Lleva la iniciativa</c:v>
                </c:pt>
                <c:pt idx="7">
                  <c:v>Desarrollo personal</c:v>
                </c:pt>
                <c:pt idx="8">
                  <c:v>Cálido/a / Empático/a</c:v>
                </c:pt>
              </c:strCache>
            </c:strRef>
          </c:cat>
          <c:val>
            <c:numRef>
              <c:f>Sheet1!$B$2:$B$10</c:f>
              <c:numCache>
                <c:formatCode>General</c:formatCode>
                <c:ptCount val="9"/>
                <c:pt idx="0">
                  <c:v>5.4</c:v>
                </c:pt>
                <c:pt idx="1">
                  <c:v>5.4</c:v>
                </c:pt>
                <c:pt idx="2">
                  <c:v>3.1</c:v>
                </c:pt>
                <c:pt idx="3">
                  <c:v>7.1</c:v>
                </c:pt>
                <c:pt idx="4">
                  <c:v>7.7</c:v>
                </c:pt>
                <c:pt idx="5">
                  <c:v>7.1</c:v>
                </c:pt>
                <c:pt idx="6">
                  <c:v>8.3000000000000007</c:v>
                </c:pt>
                <c:pt idx="7">
                  <c:v>7.1</c:v>
                </c:pt>
                <c:pt idx="8">
                  <c:v>9.4</c:v>
                </c:pt>
              </c:numCache>
            </c:numRef>
          </c:val>
          <c:extLst>
            <c:ext xmlns:c14="http://schemas.microsoft.com/office/drawing/2007/8/2/chart" uri="{6F2FDCE9-48DA-4B69-8628-5D25D57E5C99}">
              <c14:invertSolidFillFmt>
                <c14:spPr xmlns:c14="http://schemas.microsoft.com/office/drawing/2007/8/2/chart">
                  <a:solidFill>
                    <a:srgbClr val="FFFFFF"/>
                  </a:solidFill>
                </c14:spPr>
              </c14:invertSolidFillFmt>
            </c:ext>
            <c:ext xmlns:c16="http://schemas.microsoft.com/office/drawing/2014/chart" uri="{C3380CC4-5D6E-409C-BE32-E72D297353CC}">
              <c16:uniqueId val="{00000000-0347-E641-B2DD-E0EE11CF9A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-2068027336"/>
        <c:axId val="-2113994440"/>
      </c:barChart>
      <c:catAx>
        <c:axId val="-2068027336"/>
        <c:scaling>
          <c:orientation val="minMax"/>
        </c:scaling>
        <c:delete val="0"/>
        <c:axPos val="l"/>
        <c:numFmt formatCode="General" sourceLinked="0"/>
        <c:majorTickMark val="none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113994440"/>
        <c:crosses val="autoZero"/>
        <c:auto val="1"/>
        <c:lblAlgn val="ctr"/>
        <c:lblOffset val="100"/>
        <c:noMultiLvlLbl val="0"/>
      </c:catAx>
      <c:valAx>
        <c:axId val="-2113994440"/>
        <c:scaling>
          <c:orientation val="minMax"/>
          <c:max val="10"/>
        </c:scaling>
        <c:delete val="0"/>
        <c:axPos val="b"/>
        <c:min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700">
                <a:solidFill>
                  <a:srgbClr val="000000"/>
                </a:solidFill>
                <a:latin typeface="Raleway"/>
              </a:defRPr>
            </a:pPr>
            <a:endParaRPr lang="en-US"/>
          </a:p>
        </c:txPr>
        <c:crossAx val="-2068027336"/>
        <c:crosses val="autoZero"/>
        <c:crossBetween val="between"/>
        <c:majorUnit val="1"/>
        <c:minorUnit val="1"/>
      </c:valAx>
    </c:plotArea>
    <c:plotVisOnly val="1"/>
    <c:dispBlanksAs val="gap"/>
    <c:showDLblsOverMax val="1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e7b2b89058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e7b2b89058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e7b2b89058_0_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e7b2b89058_0_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e7b2b89058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e7b2b89058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e7b2b89058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e7b2b89058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e7b2b89058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e7b2b89058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7b2b89058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7b2b89058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7b2b89058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7b2b89058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e7b2b89058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e7b2b89058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7b2b89058_0_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e7b2b89058_0_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e7b2b89058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e7b2b89058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e7b2b8905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e7b2b8905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chart" Target="../charts/char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emoriasdesostenibilidad.com/" TargetMode="External"/><Relationship Id="rId7" Type="http://schemas.openxmlformats.org/officeDocument/2006/relationships/chart" Target="../charts/chart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hyperlink" Target="https://www.cabalconsulting.com/es-la-comunicacion-de-tu-empresa-coherente-con-sus-valores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5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6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 rotWithShape="1">
          <a:blip r:embed="rId3">
            <a:alphaModFix/>
          </a:blip>
          <a:srcRect l="40" t="10701" r="-40" b="46285"/>
          <a:stretch/>
        </p:blipFill>
        <p:spPr>
          <a:xfrm>
            <a:off x="0" y="-546625"/>
            <a:ext cx="9144003" cy="2621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6163" y="4248075"/>
            <a:ext cx="1681975" cy="84782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1748508" y="1025525"/>
            <a:ext cx="55971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900" b="1">
                <a:solidFill>
                  <a:srgbClr val="753EFF"/>
                </a:solidFill>
                <a:latin typeface="Raleway"/>
                <a:ea typeface="Raleway"/>
                <a:cs typeface="Raleway"/>
                <a:sym typeface="Raleway"/>
              </a:rPr>
              <a:t>I N F O R M E</a:t>
            </a:r>
            <a:endParaRPr sz="5900" b="1">
              <a:solidFill>
                <a:srgbClr val="753E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1326950" y="1931825"/>
            <a:ext cx="6440400" cy="10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59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 Q U A D R A</a:t>
            </a:r>
            <a:endParaRPr sz="5900" b="1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8" name="Google Shape;58;p13"/>
          <p:cNvSpPr txBox="1"/>
          <p:nvPr/>
        </p:nvSpPr>
        <p:spPr>
          <a:xfrm>
            <a:off x="3158100" y="3297850"/>
            <a:ext cx="28278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sz="1600" b="1" dirty="0" err="1">
                <a:solidFill>
                  <a:srgbClr val="753EFF"/>
                </a:solidFill>
                <a:latin typeface="Raleway"/>
              </a:rPr>
              <a:t>Usuario</a:t>
            </a:r>
            <a:endParaRPr lang="en-US" sz="1600" b="1" dirty="0">
              <a:solidFill>
                <a:srgbClr val="753EFF"/>
              </a:solidFill>
              <a:latin typeface="Raleway"/>
            </a:endParaRPr>
          </a:p>
          <a:p>
            <a:pPr algn="ctr"/>
            <a:r>
              <a:rPr lang="en-US" sz="1600" dirty="0">
                <a:latin typeface="Raleway"/>
              </a:rPr>
              <a:t>Example User</a:t>
            </a:r>
            <a:endParaRPr lang="en-US" sz="1600" b="0" dirty="0">
              <a:solidFill>
                <a:srgbClr val="000000"/>
              </a:solidFill>
              <a:latin typeface="Raleway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79" name="Google Shape;179;p22"/>
          <p:cNvSpPr txBox="1"/>
          <p:nvPr/>
        </p:nvSpPr>
        <p:spPr>
          <a:xfrm>
            <a:off x="248100" y="50400"/>
            <a:ext cx="8647800" cy="64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20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 E L A C I Ó N   C O N T I G O   M I S M O   Y   C O N   L OS   D E M Á S</a:t>
            </a:r>
            <a:endParaRPr sz="300" b="1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0" name="Google Shape;180;p22"/>
          <p:cNvSpPr txBox="1"/>
          <p:nvPr/>
        </p:nvSpPr>
        <p:spPr>
          <a:xfrm>
            <a:off x="4364250" y="1020547"/>
            <a:ext cx="4225500" cy="23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Demuestras habilidad de reponerte a los reveses.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Te esfuerzas por recuperar el optimismo ante las adversidades.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Evalúas muchos aspectos de la situación para crear una solución positiva.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Reconoces las críticas como una oportunidad para mejorar.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Aceptas los contratiempos y buscas maneras de mejorar.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Utilizas el feedback para seguir adelante.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Te enfrentas a los golpes inevitables de la vida.</a:t>
            </a:r>
            <a:endParaRPr sz="1100"/>
          </a:p>
        </p:txBody>
      </p:sp>
      <p:pic>
        <p:nvPicPr>
          <p:cNvPr id="182" name="Google Shape;182;p22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3" name="Google Shape;183;p22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22"/>
          <p:cNvSpPr/>
          <p:nvPr/>
        </p:nvSpPr>
        <p:spPr>
          <a:xfrm>
            <a:off x="2156371" y="4176820"/>
            <a:ext cx="1471368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85" name="Google Shape;185;p22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6" name="Google Shape;186;p22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187" name="Google Shape;187;p22"/>
          <p:cNvCxnSpPr/>
          <p:nvPr/>
        </p:nvCxnSpPr>
        <p:spPr>
          <a:xfrm>
            <a:off x="554250" y="491805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80;p15">
            <a:extLst>
              <a:ext uri="{FF2B5EF4-FFF2-40B4-BE49-F238E27FC236}">
                <a16:creationId xmlns:a16="http://schemas.microsoft.com/office/drawing/2014/main" id="{2781BDAF-C482-C34E-85E2-611471ED4EDC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6.7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9BD82C2-0CCB-694E-826F-90794297EF01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88" name="Chart 187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" name="Google Shape;192;p23"/>
          <p:cNvCxnSpPr/>
          <p:nvPr/>
        </p:nvCxnSpPr>
        <p:spPr>
          <a:xfrm>
            <a:off x="554250" y="3996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" name="Google Shape;193;p23"/>
          <p:cNvSpPr/>
          <p:nvPr/>
        </p:nvSpPr>
        <p:spPr>
          <a:xfrm>
            <a:off x="554250" y="665850"/>
            <a:ext cx="80355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94" name="Google Shape;194;p23"/>
          <p:cNvSpPr txBox="1"/>
          <p:nvPr/>
        </p:nvSpPr>
        <p:spPr>
          <a:xfrm>
            <a:off x="655350" y="715050"/>
            <a:ext cx="78396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 E S U M E N   D E   C O M P E T E N C I A S </a:t>
            </a:r>
            <a:endParaRPr sz="30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5" name="Google Shape;195;p23"/>
          <p:cNvSpPr txBox="1"/>
          <p:nvPr/>
        </p:nvSpPr>
        <p:spPr>
          <a:xfrm>
            <a:off x="706650" y="1798276"/>
            <a:ext cx="3647100" cy="1508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Las tres competencias </a:t>
            </a:r>
            <a:r>
              <a:rPr lang="es" sz="12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más</a:t>
            </a: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desarrolladas son: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n-U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Colaboración </a:t>
            </a: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n-U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Creatividad</a:t>
            </a: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n-U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Comunicación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6" name="Google Shape;196;p23"/>
          <p:cNvSpPr txBox="1"/>
          <p:nvPr/>
        </p:nvSpPr>
        <p:spPr>
          <a:xfrm>
            <a:off x="4847850" y="1798276"/>
            <a:ext cx="3647100" cy="1508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"/>
              </a:spcBef>
              <a:spcAft>
                <a:spcPts val="0"/>
              </a:spcAft>
              <a:buNone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Las tres competencias </a:t>
            </a:r>
            <a:r>
              <a:rPr lang="es" sz="12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menos</a:t>
            </a: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desarrolladas son: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Liderazgo</a:t>
            </a: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Resiliencia </a:t>
            </a:r>
          </a:p>
          <a:p>
            <a:pPr marL="457200" lvl="1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sz="1200" b="0">
                <a:solidFill>
                  <a:srgbClr val="000000"/>
                </a:solidFill>
                <a:latin typeface="Raleway"/>
              </a:rPr>
              <a:t>Relación contigo mismo y con los demás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cxnSp>
        <p:nvCxnSpPr>
          <p:cNvPr id="198" name="Google Shape;198;p23"/>
          <p:cNvCxnSpPr/>
          <p:nvPr/>
        </p:nvCxnSpPr>
        <p:spPr>
          <a:xfrm>
            <a:off x="554250" y="3861216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9" name="Google Shape;199;p23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0" name="Google Shape;20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24"/>
          <p:cNvPicPr preferRelativeResize="0"/>
          <p:nvPr/>
        </p:nvPicPr>
        <p:blipFill rotWithShape="1">
          <a:blip r:embed="rId3">
            <a:alphaModFix/>
          </a:blip>
          <a:srcRect t="39640" b="39642"/>
          <a:stretch/>
        </p:blipFill>
        <p:spPr>
          <a:xfrm>
            <a:off x="0" y="0"/>
            <a:ext cx="9144002" cy="262142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4"/>
          <p:cNvSpPr txBox="1"/>
          <p:nvPr/>
        </p:nvSpPr>
        <p:spPr>
          <a:xfrm>
            <a:off x="2683604" y="529513"/>
            <a:ext cx="3724200" cy="8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 b="1">
                <a:solidFill>
                  <a:srgbClr val="753EFF"/>
                </a:solidFill>
                <a:latin typeface="Raleway"/>
                <a:ea typeface="Raleway"/>
                <a:cs typeface="Raleway"/>
                <a:sym typeface="Raleway"/>
              </a:rPr>
              <a:t>¡ </a:t>
            </a:r>
            <a:r>
              <a:rPr lang="es" sz="4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 R A C I A S </a:t>
            </a:r>
            <a:r>
              <a:rPr lang="es" sz="4000" b="1">
                <a:solidFill>
                  <a:srgbClr val="753EFF"/>
                </a:solidFill>
                <a:latin typeface="Raleway"/>
                <a:ea typeface="Raleway"/>
                <a:cs typeface="Raleway"/>
                <a:sym typeface="Raleway"/>
              </a:rPr>
              <a:t>!</a:t>
            </a:r>
            <a:endParaRPr sz="4000" b="1">
              <a:solidFill>
                <a:srgbClr val="753E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7" name="Google Shape;20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11899" y="3279525"/>
            <a:ext cx="2720225" cy="1371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3" name="Google Shape;63;p14"/>
          <p:cNvCxnSpPr/>
          <p:nvPr/>
        </p:nvCxnSpPr>
        <p:spPr>
          <a:xfrm>
            <a:off x="554250" y="3996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4" name="Google Shape;64;p14"/>
          <p:cNvSpPr/>
          <p:nvPr/>
        </p:nvSpPr>
        <p:spPr>
          <a:xfrm>
            <a:off x="554250" y="665850"/>
            <a:ext cx="80355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65" name="Google Shape;65;p14"/>
          <p:cNvSpPr txBox="1"/>
          <p:nvPr/>
        </p:nvSpPr>
        <p:spPr>
          <a:xfrm>
            <a:off x="2239950" y="71505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 N T R O D U C C I Ó N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6" name="Google Shape;66;p14"/>
          <p:cNvSpPr txBox="1"/>
          <p:nvPr/>
        </p:nvSpPr>
        <p:spPr>
          <a:xfrm>
            <a:off x="554250" y="1611825"/>
            <a:ext cx="8035500" cy="33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El informe de squadra fue diseñado para aumentar la comprensión de los talentos de un individuo. El informe proporciona información sobre cinco dimensiones representadas en el gráfico, comprender las fortalezas y debilidades en cada una de estas áreas, conducirá al desarrollo personal y a un mayor nivel de satisfacción. 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69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En este informe refleja los resultados de hasta 60 competencias claves agrupadas en 8 categorías: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Resiliencia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Colaboración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Comunicación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Creatividad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Pensamiento crítico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Liderazgo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Planificación y estructura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200"/>
              <a:buFont typeface="Raleway"/>
              <a:buChar char="●"/>
            </a:pPr>
            <a:r>
              <a:rPr lang="es" sz="1200">
                <a:solidFill>
                  <a:srgbClr val="222222"/>
                </a:solidFill>
                <a:latin typeface="Raleway"/>
                <a:ea typeface="Raleway"/>
                <a:cs typeface="Raleway"/>
                <a:sym typeface="Raleway"/>
              </a:rPr>
              <a:t>Relación contigo mismo y con los demás</a:t>
            </a: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1100"/>
              </a:spcAft>
              <a:buNone/>
            </a:pPr>
            <a:endParaRPr sz="1200">
              <a:solidFill>
                <a:srgbClr val="22222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6100" y="4525575"/>
            <a:ext cx="932925" cy="470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4274" y="1550550"/>
            <a:ext cx="3122750" cy="4416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74" name="Google Shape;74;p15"/>
          <p:cNvSpPr txBox="1"/>
          <p:nvPr/>
        </p:nvSpPr>
        <p:spPr>
          <a:xfrm>
            <a:off x="2239950" y="4920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 E S I L I E N C I A </a:t>
            </a:r>
            <a:endParaRPr sz="34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5" name="Google Shape;75;p15"/>
          <p:cNvSpPr txBox="1"/>
          <p:nvPr/>
        </p:nvSpPr>
        <p:spPr>
          <a:xfrm>
            <a:off x="4364250" y="1020547"/>
            <a:ext cx="4225500" cy="23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Demuestras habilidad de reponerte a los reveses.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Te esfuerzas por recuperar el optimismo ante las adversidades.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Evalúas muchos aspectos de la situación para crear una solución positiva.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Reconoces las críticas como una oportunidad para mejorar.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Aceptas los contratiempos y buscas maneras de mejorar.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Utilizas el feedback para seguir adelante.</a:t>
            </a:r>
            <a:endParaRPr sz="1100"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100">
                <a:latin typeface="Raleway"/>
                <a:ea typeface="Raleway"/>
                <a:cs typeface="Raleway"/>
                <a:sym typeface="Raleway"/>
              </a:rPr>
              <a:t>Te enfrentas a los golpes inevitables de la vida.</a:t>
            </a:r>
            <a:endParaRPr sz="1100"/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8" name="Google Shape;78;p15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" name="Google Shape;79;p15"/>
          <p:cNvSpPr/>
          <p:nvPr/>
        </p:nvSpPr>
        <p:spPr>
          <a:xfrm>
            <a:off x="2156371" y="4176820"/>
            <a:ext cx="1343898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82" name="Google Shape;82;p15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83" name="Google Shape;8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9620017A-3AA1-EC44-9649-9DB3EB5A5B7D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6.1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3B64B9EC-30BB-BC44-8143-B9C4120779D6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84" name="Chart 83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2239950" y="4920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 O L A B O R A C I Ó N 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119875" y="1030800"/>
            <a:ext cx="4470000" cy="22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Sabes que el grupo es más que la suma de individualidades.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Intervienes aportando ideas y conocimientos con el objetivo de lograr una meta común.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Cooperas con los demás para alcanzar los objetivos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Respetas a los miembros del equipo y sus perspectivas personales.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Compartes la responsabilidad con los miembros del equipo de lo éxitos y los fracasos.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Apoyas las decisiones del equipo.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Mantienes a los miembros del equipo informados sobre los proyectos.</a:t>
            </a:r>
            <a:endParaRPr sz="1000">
              <a:solidFill>
                <a:srgbClr val="202124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rgbClr val="202124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Ayudas en todo lo que puede ser una mejora grupal.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92" name="Google Shape;92;p16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3" name="Google Shape;93;p16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" name="Google Shape;94;p16"/>
          <p:cNvSpPr/>
          <p:nvPr/>
        </p:nvSpPr>
        <p:spPr>
          <a:xfrm>
            <a:off x="2156371" y="4176820"/>
            <a:ext cx="1742697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6" name="Google Shape;96;p16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Desarrollado</a:t>
            </a:r>
          </a:p>
        </p:txBody>
      </p:sp>
      <p:cxnSp>
        <p:nvCxnSpPr>
          <p:cNvPr id="97" name="Google Shape;97;p16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98" name="Google Shape;98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F20ECC6C-980A-594B-8E92-689B09B83EA5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8.0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E45A682-58F1-5D43-8D9A-C9ECA07F1716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99" name="Chart 98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7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2239950" y="4920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 O M U N I C A C  I Ó N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5" name="Google Shape;105;p17"/>
          <p:cNvSpPr txBox="1"/>
          <p:nvPr/>
        </p:nvSpPr>
        <p:spPr>
          <a:xfrm>
            <a:off x="4017750" y="1020550"/>
            <a:ext cx="4572000" cy="246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Difundes mensajes veraces de forma clara.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Informas de los impactos positivos y negativos de la empresa de forma oportuna, a través de recursos como las </a:t>
            </a: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Memorias de sostenibilidad</a:t>
            </a: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Respetas la intimidad de las personas y pones especial cuidado en la protección de la infancia y la difusión de una cultura de paz.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Presentas de forma accesible, organizada y clara a todas las personas, dependiendo de sus capacidades e intereses.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Eres Coherente con los </a:t>
            </a: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valores de la organización</a:t>
            </a: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 y alineado a su propósito.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highlight>
                  <a:srgbClr val="FFFFFF"/>
                </a:highlight>
                <a:latin typeface="Raleway"/>
                <a:ea typeface="Raleway"/>
                <a:cs typeface="Raleway"/>
                <a:sym typeface="Raleway"/>
              </a:rPr>
              <a:t>Muestras empatía y simpatía.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Eres bidireccional: escucha a sus grupos de interés y crea herramientas para favorecer el diálogo con cada uno de ellos.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7" name="Google Shape;107;p17"/>
          <p:cNvPicPr preferRelativeResize="0"/>
          <p:nvPr/>
        </p:nvPicPr>
        <p:blipFill rotWithShape="1">
          <a:blip r:embed="rId5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Google Shape;108;p17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9" name="Google Shape;109;p17"/>
          <p:cNvSpPr/>
          <p:nvPr/>
        </p:nvSpPr>
        <p:spPr>
          <a:xfrm>
            <a:off x="2156371" y="4176820"/>
            <a:ext cx="1503417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10" name="Google Shape;110;p17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1" name="Google Shape;111;p17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112" name="Google Shape;112;p17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3" name="Google Shape;11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59396DF4-6E59-9545-B023-BD634BEA7CAC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6.9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DBAE16D-1875-C74C-9550-0DADE545E9D4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14" name="Chart 113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2239950" y="4920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 R E A T I V I D A D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4364250" y="760200"/>
            <a:ext cx="42255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984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Expresas perspectivas no tradicionales y/o enfoques novedosos.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Sintetizas información, ideas, modelos para crear nuevos conocimientos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Alientas y promueves la creatividad y la innovación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Aplicas teorías y métodos poco ortodoxos.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Combinas conocimiento, curiosidad, imaginación para lograr los resultados deseados.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Desarrollas y evalúas nuevas teorías para explicar o resolver problemas</a:t>
            </a:r>
            <a:endParaRPr sz="1200" dirty="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1100"/>
              <a:buFont typeface="Raleway"/>
              <a:buChar char="●"/>
            </a:pPr>
            <a:r>
              <a:rPr lang="es" sz="1200" dirty="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Desafías teorías y métodos establecidos.</a:t>
            </a:r>
            <a:endParaRPr sz="1100" dirty="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3" name="Google Shape;123;p18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4" name="Google Shape;124;p18"/>
          <p:cNvSpPr/>
          <p:nvPr/>
        </p:nvSpPr>
        <p:spPr>
          <a:xfrm>
            <a:off x="2156371" y="4176820"/>
            <a:ext cx="1622511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25" name="Google Shape;125;p18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6" name="Google Shape;126;p18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Desarrollado</a:t>
            </a:r>
          </a:p>
        </p:txBody>
      </p:sp>
      <p:cxnSp>
        <p:nvCxnSpPr>
          <p:cNvPr id="127" name="Google Shape;127;p18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E7CC105E-D08A-C24E-A923-C6A0EB5313C4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7.4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579152F-CABD-E44D-9BDD-EF93A4AC955D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29" name="Chart 128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34" name="Google Shape;134;p19"/>
          <p:cNvSpPr txBox="1"/>
          <p:nvPr/>
        </p:nvSpPr>
        <p:spPr>
          <a:xfrm>
            <a:off x="918750" y="50400"/>
            <a:ext cx="73065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 E N S A M I E N T O   C R Í T I C O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5" name="Google Shape;135;p19"/>
          <p:cNvSpPr txBox="1"/>
          <p:nvPr/>
        </p:nvSpPr>
        <p:spPr>
          <a:xfrm>
            <a:off x="4054500" y="1036325"/>
            <a:ext cx="4596600" cy="228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857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Demuestras una habilidad para identificar patrones o temas invisibles para otros.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Reúnes conceptos abstractos para formalizar nuevas ideas.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Evalúas muchos patrones para formular conexiones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Reconoces perspectivas únicas o inusuales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Visualizas situaciones hipotéticas para formular nuevos conceptos.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Utilizas patrones para desarrollar nuevas vías de procesar la información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Observas y analizas la información para crear nuevos métodos, técnicas o procedimientos.</a:t>
            </a:r>
            <a:endParaRPr sz="1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900"/>
              <a:buFont typeface="Raleway"/>
              <a:buChar char="●"/>
            </a:pPr>
            <a:r>
              <a:rPr lang="es" sz="1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Buscas nuevas posibilidades diseccionando la situación y examinando las partes.</a:t>
            </a:r>
            <a:endParaRPr sz="9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37" name="Google Shape;137;p19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8" name="Google Shape;138;p19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9" name="Google Shape;139;p19"/>
          <p:cNvSpPr/>
          <p:nvPr/>
        </p:nvSpPr>
        <p:spPr>
          <a:xfrm>
            <a:off x="2156371" y="4176820"/>
            <a:ext cx="1471368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40" name="Google Shape;140;p19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1" name="Google Shape;141;p19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s"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142" name="Google Shape;142;p19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43" name="Google Shape;14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C40318F6-DB5F-C243-8B49-94A790FD714E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6.7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9D36104-8EFC-254F-99F5-0591666A1D6A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44" name="Chart 143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49" name="Google Shape;149;p20"/>
          <p:cNvSpPr txBox="1"/>
          <p:nvPr/>
        </p:nvSpPr>
        <p:spPr>
          <a:xfrm>
            <a:off x="2239950" y="49200"/>
            <a:ext cx="4664100" cy="66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1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L I D E R A Z G O</a:t>
            </a:r>
            <a:endParaRPr sz="34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20"/>
          <p:cNvSpPr txBox="1"/>
          <p:nvPr/>
        </p:nvSpPr>
        <p:spPr>
          <a:xfrm>
            <a:off x="3950375" y="1020550"/>
            <a:ext cx="4795500" cy="23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Inspiras a otros con visiones convincentes.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Tomas riesgos por el propósito, la visión o la misión.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Creas confianza y demuestras integridad con una coherencia notable entre palabras y acciones.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Demuestras el optimismo y las expectativas positivas de los demás.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Delegas los niveles apropiados de responsabilidad y autoridad.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Involucras a las personas en las decisiones que las afectan.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Solucionas los problemas de rendimiento de manera rápida, justa y consistente.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Adaptas métodos y enfoques para crear un entorno que permita que los demás tengan éxito.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Tomas las decisiones que son mejores para la organización e intentas mitigar las consecuencias negativas para las personas.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Demuestras lealtad a los constituyentes.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52" name="Google Shape;152;p20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3" name="Google Shape;153;p20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4" name="Google Shape;154;p20"/>
          <p:cNvSpPr/>
          <p:nvPr/>
        </p:nvSpPr>
        <p:spPr>
          <a:xfrm>
            <a:off x="2156371" y="4176820"/>
            <a:ext cx="1232452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157" name="Google Shape;157;p20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58" name="Google Shape;15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FE7D5FA5-E76D-5F4D-B327-549CF88E7A6B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5.6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74B7E87A-F141-BB4F-9640-A0D341AF8CD7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59" name="Chart 158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/>
          <p:nvPr/>
        </p:nvSpPr>
        <p:spPr>
          <a:xfrm>
            <a:off x="0" y="0"/>
            <a:ext cx="9144000" cy="7602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8C52FF"/>
              </a:solidFill>
            </a:endParaRPr>
          </a:p>
        </p:txBody>
      </p:sp>
      <p:sp>
        <p:nvSpPr>
          <p:cNvPr id="164" name="Google Shape;164;p21"/>
          <p:cNvSpPr txBox="1"/>
          <p:nvPr/>
        </p:nvSpPr>
        <p:spPr>
          <a:xfrm>
            <a:off x="759475" y="50400"/>
            <a:ext cx="7515000" cy="5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 L A N I F I C A C I Ó N   Y   E S T R U C T U R A </a:t>
            </a:r>
            <a:endParaRPr sz="29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21"/>
          <p:cNvSpPr txBox="1"/>
          <p:nvPr/>
        </p:nvSpPr>
        <p:spPr>
          <a:xfrm>
            <a:off x="4036125" y="1020550"/>
            <a:ext cx="4587300" cy="22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2794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Gestionas las dificultades y retrasos para cumplir las tareas en el tiempo esperado.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Gestionas eficazmente el tiempo y las prioridades para cumplir con los plazos.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Presentas las tareas completas antes o en el plazo establecido.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Demuestras la capacidad de mantener los plazos en medio de la crisis.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Te esfuerzas por mejorar la priorización.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Equilibras los plazos y los resultados esperados.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Tomas la iniciativa y priorizas las tareas para cumplir con los plazos.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Aceptas la responsabilidad de los plazos y los resultados.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Creas un ambiente propicio para la efectividad.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Reduces el tiempo invertido en lo que no es prioritario.</a:t>
            </a:r>
            <a:endParaRPr sz="9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457200" lvl="0" indent="-2794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3EFF"/>
              </a:buClr>
              <a:buSzPts val="800"/>
              <a:buFont typeface="Raleway"/>
              <a:buChar char="●"/>
            </a:pPr>
            <a:r>
              <a:rPr lang="es" sz="9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Eres meticuloso en horarios y agenda.</a:t>
            </a:r>
            <a:endParaRPr sz="800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67" name="Google Shape;167;p21"/>
          <p:cNvPicPr preferRelativeResize="0"/>
          <p:nvPr/>
        </p:nvPicPr>
        <p:blipFill rotWithShape="1">
          <a:blip r:embed="rId3">
            <a:alphaModFix/>
          </a:blip>
          <a:srcRect l="3633" t="17234" r="3679" b="40273"/>
          <a:stretch/>
        </p:blipFill>
        <p:spPr>
          <a:xfrm>
            <a:off x="2012997" y="4026775"/>
            <a:ext cx="2559003" cy="393787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8" name="Google Shape;168;p21"/>
          <p:cNvCxnSpPr/>
          <p:nvPr/>
        </p:nvCxnSpPr>
        <p:spPr>
          <a:xfrm>
            <a:off x="554250" y="3636300"/>
            <a:ext cx="8035500" cy="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9" name="Google Shape;169;p21"/>
          <p:cNvSpPr/>
          <p:nvPr/>
        </p:nvSpPr>
        <p:spPr>
          <a:xfrm>
            <a:off x="2156371" y="4176820"/>
            <a:ext cx="1496861" cy="180900"/>
          </a:xfrm>
          <a:prstGeom prst="rect">
            <a:avLst/>
          </a:prstGeom>
          <a:solidFill>
            <a:srgbClr val="753E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7F3EFF"/>
              </a:solidFill>
            </a:endParaRPr>
          </a:p>
        </p:txBody>
      </p:sp>
      <p:sp>
        <p:nvSpPr>
          <p:cNvPr id="170" name="Google Shape;170;p21"/>
          <p:cNvSpPr txBox="1"/>
          <p:nvPr/>
        </p:nvSpPr>
        <p:spPr>
          <a:xfrm>
            <a:off x="311447" y="3854225"/>
            <a:ext cx="15564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Valoración de la competencia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>
                <a:latin typeface="Raleway"/>
                <a:ea typeface="Raleway"/>
                <a:cs typeface="Raleway"/>
                <a:sym typeface="Raleway"/>
              </a:rPr>
              <a:t>del 1 al 10:</a:t>
            </a:r>
            <a:endParaRPr sz="12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1" name="Google Shape;171;p21"/>
          <p:cNvSpPr txBox="1"/>
          <p:nvPr/>
        </p:nvSpPr>
        <p:spPr>
          <a:xfrm>
            <a:off x="5390550" y="3746175"/>
            <a:ext cx="31992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b="1" dirty="0">
                <a:latin typeface="Raleway"/>
                <a:ea typeface="Raleway"/>
                <a:cs typeface="Raleway"/>
                <a:sym typeface="Raleway"/>
              </a:rPr>
              <a:t>Desarrollo de la Competencia: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 dirty="0">
              <a:latin typeface="Raleway"/>
              <a:ea typeface="Raleway"/>
              <a:cs typeface="Raleway"/>
              <a:sym typeface="Raleway"/>
            </a:endParaRPr>
          </a:p>
          <a:p>
            <a:r>
              <a:rPr sz="1600" b="0">
                <a:solidFill>
                  <a:srgbClr val="000000"/>
                </a:solidFill>
                <a:latin typeface="Raleway"/>
              </a:rPr>
              <a:t>Moderadamente Desarrollado</a:t>
            </a:r>
          </a:p>
        </p:txBody>
      </p:sp>
      <p:cxnSp>
        <p:nvCxnSpPr>
          <p:cNvPr id="172" name="Google Shape;172;p21"/>
          <p:cNvCxnSpPr/>
          <p:nvPr/>
        </p:nvCxnSpPr>
        <p:spPr>
          <a:xfrm>
            <a:off x="554250" y="4918050"/>
            <a:ext cx="7415700" cy="5700"/>
          </a:xfrm>
          <a:prstGeom prst="straightConnector1">
            <a:avLst/>
          </a:prstGeom>
          <a:noFill/>
          <a:ln w="28575" cap="flat" cmpd="sng">
            <a:solidFill>
              <a:srgbClr val="753E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3" name="Google Shape;17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074425" y="4593125"/>
            <a:ext cx="932925" cy="47025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80;p15">
            <a:extLst>
              <a:ext uri="{FF2B5EF4-FFF2-40B4-BE49-F238E27FC236}">
                <a16:creationId xmlns:a16="http://schemas.microsoft.com/office/drawing/2014/main" id="{626C4EB2-B0C6-D148-9EF0-4CAB1975F5AD}"/>
              </a:ext>
            </a:extLst>
          </p:cNvPr>
          <p:cNvSpPr txBox="1"/>
          <p:nvPr/>
        </p:nvSpPr>
        <p:spPr>
          <a:xfrm>
            <a:off x="4536308" y="4023021"/>
            <a:ext cx="699313" cy="4308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lvl="0" algn="ctr"/>
            <a:r>
              <a:rPr sz="1600" b="1">
                <a:solidFill>
                  <a:srgbClr val="000000"/>
                </a:solidFill>
                <a:latin typeface="Raleway"/>
              </a:rPr>
              <a:t>6.8</a:t>
            </a:r>
            <a:endParaRPr sz="1600" b="1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D5FBF1F-6FC7-9345-AA04-17A7498B888D}"/>
              </a:ext>
            </a:extLst>
          </p:cNvPr>
          <p:cNvSpPr/>
          <p:nvPr/>
        </p:nvSpPr>
        <p:spPr>
          <a:xfrm>
            <a:off x="4639377" y="4017149"/>
            <a:ext cx="484550" cy="484550"/>
          </a:xfrm>
          <a:prstGeom prst="ellipse">
            <a:avLst/>
          </a:prstGeom>
          <a:noFill/>
          <a:ln>
            <a:solidFill>
              <a:srgbClr val="774FF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ES" dirty="0"/>
          </a:p>
        </p:txBody>
      </p:sp>
      <p:graphicFrame>
        <p:nvGraphicFramePr>
          <p:cNvPr id="174" name="Chart 173"/>
          <p:cNvGraphicFramePr>
            <a:graphicFrameLocks noGrp="1"/>
          </p:cNvGraphicFramePr>
          <p:nvPr/>
        </p:nvGraphicFramePr>
        <p:xfrm>
          <a:off x="518400" y="1011600"/>
          <a:ext cx="3474000" cy="233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1145</Words>
  <Application>Microsoft Macintosh PowerPoint</Application>
  <PresentationFormat>On-screen Show (16:9)</PresentationFormat>
  <Paragraphs>146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Raleway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Elena Ruano Sanchez</dc:creator>
  <cp:lastModifiedBy>Monica Chitnis</cp:lastModifiedBy>
  <cp:revision>16</cp:revision>
  <dcterms:modified xsi:type="dcterms:W3CDTF">2022-06-01T19:08:06Z</dcterms:modified>
</cp:coreProperties>
</file>